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498" r:id="rId2"/>
    <p:sldId id="303" r:id="rId3"/>
    <p:sldId id="454" r:id="rId4"/>
    <p:sldId id="305" r:id="rId5"/>
    <p:sldId id="489" r:id="rId6"/>
    <p:sldId id="479" r:id="rId7"/>
    <p:sldId id="482" r:id="rId8"/>
    <p:sldId id="262" r:id="rId9"/>
    <p:sldId id="493" r:id="rId10"/>
    <p:sldId id="308" r:id="rId11"/>
    <p:sldId id="266" r:id="rId12"/>
    <p:sldId id="263" r:id="rId13"/>
    <p:sldId id="455" r:id="rId14"/>
    <p:sldId id="452" r:id="rId15"/>
    <p:sldId id="494" r:id="rId16"/>
    <p:sldId id="471" r:id="rId17"/>
    <p:sldId id="456" r:id="rId18"/>
    <p:sldId id="473" r:id="rId19"/>
    <p:sldId id="495" r:id="rId20"/>
    <p:sldId id="496" r:id="rId21"/>
    <p:sldId id="475" r:id="rId22"/>
    <p:sldId id="476" r:id="rId23"/>
    <p:sldId id="477" r:id="rId24"/>
    <p:sldId id="457" r:id="rId25"/>
    <p:sldId id="410" r:id="rId26"/>
    <p:sldId id="461" r:id="rId27"/>
    <p:sldId id="497" r:id="rId28"/>
    <p:sldId id="422" r:id="rId29"/>
    <p:sldId id="421" r:id="rId30"/>
    <p:sldId id="483" r:id="rId31"/>
    <p:sldId id="484" r:id="rId32"/>
    <p:sldId id="416" r:id="rId33"/>
    <p:sldId id="423" r:id="rId34"/>
    <p:sldId id="419" r:id="rId35"/>
    <p:sldId id="437" r:id="rId36"/>
    <p:sldId id="492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FEF1"/>
    <a:srgbClr val="CDFFE6"/>
    <a:srgbClr val="99FFCC"/>
    <a:srgbClr val="CCFFFF"/>
    <a:srgbClr val="99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 autoAdjust="0"/>
    <p:restoredTop sz="94655" autoAdjust="0"/>
  </p:normalViewPr>
  <p:slideViewPr>
    <p:cSldViewPr>
      <p:cViewPr>
        <p:scale>
          <a:sx n="70" d="100"/>
          <a:sy n="70" d="100"/>
        </p:scale>
        <p:origin x="-2244" y="-5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1848" y="-8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B41020A-823E-43F3-9A92-1CA12181C1F6}" type="datetimeFigureOut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CDEA651-12E2-422C-B634-C6C447EC0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4BFBED2-A721-40FB-A10F-238A1F99944B}" type="datetimeFigureOut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08FFF20-BE00-4781-AD6A-E8D00666DD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40BBB-0A0C-41E4-9AFC-AADDA414B141}" type="datetimeFigureOut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63ECB-D942-4B5B-8F8A-28DB313A0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C3716-F17C-4233-949B-732002AD566B}" type="datetimeFigureOut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0704F-2D2D-4963-8866-8E689DB58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2E92D-D913-4B51-B58D-C092AF37DFBE}" type="datetimeFigureOut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83823-93C8-43E4-A70A-DEDE6777B5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C7961-10FB-4434-97C9-EBA8F20FA4C1}" type="datetimeFigureOut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7CC63-D486-4681-BAB5-E21BEE75B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B9694-616B-4474-878A-645BC8AAC96E}" type="datetimeFigureOut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E8833-9F8F-4609-AE57-DF1578D82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2E393-EDC4-42C5-A06D-FE864B3C6B3C}" type="datetimeFigureOut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11DDF-012A-4BC6-B8BF-8AE4AB835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20F20-96EE-4437-84B9-A0C2610B6B8F}" type="datetimeFigureOut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92124-7973-44FE-9228-78DA834786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2C039-B0CD-4BF3-8428-3144471907EF}" type="datetimeFigureOut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BFE79-EC33-4064-9FD1-64F59FCD8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B3E1E-18CA-4DA1-85C1-3D998DDD15E2}" type="datetimeFigureOut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C5848-D199-49B3-B539-E25ED4740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66427-F94C-446E-95A2-E904B7922514}" type="datetimeFigureOut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19F01-B9AA-4405-9E0A-529D3DA5A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8EE89-A631-4991-9C2F-96D83D22E732}" type="datetimeFigureOut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E63B9-BD6F-4B63-99C9-4E05D2AB6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DCD465B-58D8-470A-A295-D41B29B01C5B}" type="datetimeFigureOut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CA948F-098B-4D1D-8150-884D98DB5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Obama_healthcare_signature.jpg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 idx="4294967295"/>
          </p:nvPr>
        </p:nvSpPr>
        <p:spPr>
          <a:xfrm>
            <a:off x="457200" y="838200"/>
            <a:ext cx="82296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 dirty="0" smtClean="0">
                <a:solidFill>
                  <a:srgbClr val="142F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Lesson 8 </a:t>
            </a:r>
            <a:br>
              <a:rPr lang="en-US" sz="6600" b="1" dirty="0" smtClean="0">
                <a:solidFill>
                  <a:srgbClr val="142F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6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American Government</a:t>
            </a:r>
          </a:p>
        </p:txBody>
      </p:sp>
      <p:sp>
        <p:nvSpPr>
          <p:cNvPr id="3" name="Slide Number Placeholder 2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68449B8-9F7F-4E31-88E3-FC73A4902619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29699" name="TextBox 3"/>
          <p:cNvSpPr txBox="1">
            <a:spLocks noChangeArrowheads="1"/>
          </p:cNvSpPr>
          <p:nvPr/>
        </p:nvSpPr>
        <p:spPr bwMode="auto">
          <a:xfrm>
            <a:off x="609600" y="2895600"/>
            <a:ext cx="8077200" cy="541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Calibri" pitchFamily="34" charset="0"/>
              </a:rPr>
              <a:t>B: System of Government</a:t>
            </a:r>
          </a:p>
          <a:p>
            <a:pPr algn="ctr"/>
            <a:endParaRPr lang="en-US" sz="1200" b="1" dirty="0" smtClean="0">
              <a:latin typeface="Calibri" pitchFamily="34" charset="0"/>
            </a:endParaRPr>
          </a:p>
          <a:p>
            <a:pPr algn="ctr"/>
            <a:r>
              <a:rPr lang="en-US" sz="4000" b="1" u="sng" dirty="0" smtClean="0">
                <a:latin typeface="Calibri" pitchFamily="34" charset="0"/>
              </a:rPr>
              <a:t>Section: Legislative Branch</a:t>
            </a:r>
          </a:p>
          <a:p>
            <a:pPr algn="ctr"/>
            <a:endParaRPr lang="en-US" sz="4000" b="1" dirty="0" smtClean="0">
              <a:latin typeface="Calibri" pitchFamily="34" charset="0"/>
            </a:endParaRPr>
          </a:p>
          <a:p>
            <a:pPr algn="ctr"/>
            <a:r>
              <a:rPr lang="en-US" sz="3200" b="1" dirty="0" smtClean="0">
                <a:latin typeface="Calibri" pitchFamily="34" charset="0"/>
              </a:rPr>
              <a:t>Questions:	2, 49, 50, 45, 13, 14, 17, 16, 18, 19, 	     20, 24, 20, 22, 21, 25, 23, 47, 33  </a:t>
            </a:r>
          </a:p>
          <a:p>
            <a:pPr algn="ctr"/>
            <a:endParaRPr lang="en-US" sz="4000" b="1" dirty="0" smtClean="0">
              <a:latin typeface="Calibri" pitchFamily="34" charset="0"/>
            </a:endParaRPr>
          </a:p>
          <a:p>
            <a:pPr algn="ctr"/>
            <a:endParaRPr lang="en-US" sz="4000" b="1" dirty="0" smtClean="0">
              <a:latin typeface="Calibri" pitchFamily="34" charset="0"/>
            </a:endParaRPr>
          </a:p>
          <a:p>
            <a:pPr algn="ctr"/>
            <a:endParaRPr lang="en-US" sz="6600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Question # 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4"/>
          <p:cNvGrpSpPr>
            <a:grpSpLocks/>
          </p:cNvGrpSpPr>
          <p:nvPr/>
        </p:nvGrpSpPr>
        <p:grpSpPr bwMode="auto">
          <a:xfrm>
            <a:off x="2514600" y="663575"/>
            <a:ext cx="4572000" cy="5722938"/>
            <a:chOff x="2514600" y="664192"/>
            <a:chExt cx="4572000" cy="5722960"/>
          </a:xfrm>
        </p:grpSpPr>
        <p:pic>
          <p:nvPicPr>
            <p:cNvPr id="23555" name="Picture 2" descr="http://sites.google.com/site/janicebuonassisi/_/rsrc/1239427978208/school-work-samples/branches-of-government-flip-book-assignment/branches.jpg"/>
            <p:cNvPicPr>
              <a:picLocks noChangeAspect="1" noChangeArrowheads="1"/>
            </p:cNvPicPr>
            <p:nvPr/>
          </p:nvPicPr>
          <p:blipFill>
            <a:blip r:embed="rId2" cstate="print"/>
            <a:srcRect l="516" t="19090" r="65204" b="818"/>
            <a:stretch>
              <a:fillRect/>
            </a:stretch>
          </p:blipFill>
          <p:spPr bwMode="auto">
            <a:xfrm>
              <a:off x="2514600" y="672152"/>
              <a:ext cx="4572000" cy="571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6" name="Picture 2" descr="http://sites.google.com/site/janicebuonassisi/_/rsrc/1239427978208/school-work-samples/branches-of-government-flip-book-assignment/branches.jpg"/>
            <p:cNvPicPr>
              <a:picLocks noChangeAspect="1" noChangeArrowheads="1"/>
            </p:cNvPicPr>
            <p:nvPr/>
          </p:nvPicPr>
          <p:blipFill>
            <a:blip r:embed="rId2" cstate="print"/>
            <a:srcRect l="516" t="27272" r="91011" b="62727"/>
            <a:stretch>
              <a:fillRect/>
            </a:stretch>
          </p:blipFill>
          <p:spPr bwMode="auto">
            <a:xfrm>
              <a:off x="5791200" y="664192"/>
              <a:ext cx="1130136" cy="710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http://upload.wikimedia.org/wikipedia/commons/b/b2/United_States_Capitol_-_west_fro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75" y="1524000"/>
            <a:ext cx="7324725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/>
          <a:lstStyle/>
          <a:p>
            <a:pPr eaLnBrk="1" hangingPunct="1"/>
            <a:r>
              <a:rPr lang="en-US" b="1" smtClean="0"/>
              <a:t>The Federal (US) Legislative Branch</a:t>
            </a:r>
          </a:p>
        </p:txBody>
      </p:sp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381000" y="5791200"/>
            <a:ext cx="8575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i="1">
                <a:latin typeface="Calibri" pitchFamily="34" charset="0"/>
              </a:rPr>
              <a:t>The United States Capital Building, Washington DC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>
          <a:xfrm>
            <a:off x="4724400" y="1752600"/>
            <a:ext cx="9144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705600" y="1752600"/>
            <a:ext cx="9144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419600" y="1143000"/>
            <a:ext cx="914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House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00800" y="990600"/>
            <a:ext cx="914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Senate</a:t>
            </a:r>
          </a:p>
        </p:txBody>
      </p:sp>
      <p:sp>
        <p:nvSpPr>
          <p:cNvPr id="25606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Question # 17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Joint Sess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4725" y="1279525"/>
            <a:ext cx="7178675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Congress Makes Laws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473075"/>
            <a:ext cx="8229600" cy="5851525"/>
          </a:xfrm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Question # 16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2175" y="619125"/>
            <a:ext cx="481965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Question # 18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Question # 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/>
          <p:cNvGrpSpPr>
            <a:grpSpLocks/>
          </p:cNvGrpSpPr>
          <p:nvPr/>
        </p:nvGrpSpPr>
        <p:grpSpPr bwMode="auto">
          <a:xfrm>
            <a:off x="228600" y="381000"/>
            <a:ext cx="8686800" cy="6324600"/>
            <a:chOff x="144" y="192"/>
            <a:chExt cx="5472" cy="3984"/>
          </a:xfrm>
        </p:grpSpPr>
        <p:sp>
          <p:nvSpPr>
            <p:cNvPr id="51203" name="Text Box 11"/>
            <p:cNvSpPr txBox="1">
              <a:spLocks noChangeArrowheads="1"/>
            </p:cNvSpPr>
            <p:nvPr/>
          </p:nvSpPr>
          <p:spPr bwMode="auto">
            <a:xfrm>
              <a:off x="144" y="192"/>
              <a:ext cx="5472" cy="398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51204" name="Text Box 10"/>
            <p:cNvSpPr txBox="1">
              <a:spLocks noChangeArrowheads="1"/>
            </p:cNvSpPr>
            <p:nvPr/>
          </p:nvSpPr>
          <p:spPr bwMode="auto">
            <a:xfrm>
              <a:off x="144" y="546"/>
              <a:ext cx="5472" cy="3248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pic>
        <p:nvPicPr>
          <p:cNvPr id="51205" name="Picture 2" descr="http://www.getreligion.org/wp-content/photos/2009/03/connecticu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4413"/>
            <a:ext cx="3886200" cy="304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2" descr="http://www.affiliatetip.com/images/linkshare-map-c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314575"/>
            <a:ext cx="4495800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7" name="TextBox 1"/>
          <p:cNvSpPr txBox="1">
            <a:spLocks noChangeArrowheads="1"/>
          </p:cNvSpPr>
          <p:nvPr/>
        </p:nvSpPr>
        <p:spPr bwMode="auto">
          <a:xfrm>
            <a:off x="1295400" y="930275"/>
            <a:ext cx="6970713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400" b="1">
                <a:latin typeface="Calibri" pitchFamily="34" charset="0"/>
              </a:rPr>
              <a:t>A United States Senator Represents</a:t>
            </a:r>
          </a:p>
          <a:p>
            <a:pPr algn="ctr"/>
            <a:r>
              <a:rPr lang="en-US" sz="3400" b="1">
                <a:latin typeface="Calibri" pitchFamily="34" charset="0"/>
              </a:rPr>
              <a:t>All the People Of Their State</a:t>
            </a:r>
          </a:p>
        </p:txBody>
      </p:sp>
      <p:sp>
        <p:nvSpPr>
          <p:cNvPr id="51209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Question # 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http://www.cristyli.com/wp-content/uploads/2009/09/Constitution-of-the-United-Stat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6764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System Of Government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42" name="Group 18"/>
          <p:cNvGrpSpPr>
            <a:grpSpLocks/>
          </p:cNvGrpSpPr>
          <p:nvPr/>
        </p:nvGrpSpPr>
        <p:grpSpPr bwMode="auto">
          <a:xfrm>
            <a:off x="228600" y="381000"/>
            <a:ext cx="8686800" cy="6143625"/>
            <a:chOff x="144" y="288"/>
            <a:chExt cx="5472" cy="3870"/>
          </a:xfrm>
        </p:grpSpPr>
        <p:grpSp>
          <p:nvGrpSpPr>
            <p:cNvPr id="52241" name="Group 17"/>
            <p:cNvGrpSpPr>
              <a:grpSpLocks/>
            </p:cNvGrpSpPr>
            <p:nvPr/>
          </p:nvGrpSpPr>
          <p:grpSpPr bwMode="auto">
            <a:xfrm>
              <a:off x="144" y="288"/>
              <a:ext cx="5472" cy="3870"/>
              <a:chOff x="144" y="243"/>
              <a:chExt cx="5472" cy="3984"/>
            </a:xfrm>
          </p:grpSpPr>
          <p:sp>
            <p:nvSpPr>
              <p:cNvPr id="52239" name="Text Box 11"/>
              <p:cNvSpPr txBox="1">
                <a:spLocks noChangeArrowheads="1"/>
              </p:cNvSpPr>
              <p:nvPr/>
            </p:nvSpPr>
            <p:spPr bwMode="auto">
              <a:xfrm>
                <a:off x="144" y="243"/>
                <a:ext cx="5472" cy="3984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52240" name="Text Box 10"/>
              <p:cNvSpPr txBox="1">
                <a:spLocks noChangeArrowheads="1"/>
              </p:cNvSpPr>
              <p:nvPr/>
            </p:nvSpPr>
            <p:spPr bwMode="auto">
              <a:xfrm>
                <a:off x="144" y="624"/>
                <a:ext cx="5472" cy="3248"/>
              </a:xfrm>
              <a:prstGeom prst="rect">
                <a:avLst/>
              </a:prstGeom>
              <a:solidFill>
                <a:srgbClr val="A5002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</p:grpSp>
        <p:sp>
          <p:nvSpPr>
            <p:cNvPr id="52228" name="Text Box 10"/>
            <p:cNvSpPr txBox="1">
              <a:spLocks noChangeArrowheads="1"/>
            </p:cNvSpPr>
            <p:nvPr/>
          </p:nvSpPr>
          <p:spPr bwMode="auto">
            <a:xfrm>
              <a:off x="144" y="609"/>
              <a:ext cx="5472" cy="3248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52229" name="Title 1"/>
          <p:cNvSpPr>
            <a:spLocks noGrp="1"/>
          </p:cNvSpPr>
          <p:nvPr>
            <p:ph type="title" idx="4294967295"/>
          </p:nvPr>
        </p:nvSpPr>
        <p:spPr>
          <a:xfrm>
            <a:off x="457200" y="838200"/>
            <a:ext cx="8229600" cy="838200"/>
          </a:xfrm>
        </p:spPr>
        <p:txBody>
          <a:bodyPr/>
          <a:lstStyle/>
          <a:p>
            <a:pPr eaLnBrk="1" hangingPunct="1"/>
            <a:r>
              <a:rPr lang="en-US" smtClean="0"/>
              <a:t>Connecticut’s 2 U.S. Senators</a:t>
            </a:r>
          </a:p>
        </p:txBody>
      </p:sp>
      <p:sp>
        <p:nvSpPr>
          <p:cNvPr id="52230" name="TextBox 2"/>
          <p:cNvSpPr txBox="1">
            <a:spLocks noChangeArrowheads="1"/>
          </p:cNvSpPr>
          <p:nvPr/>
        </p:nvSpPr>
        <p:spPr bwMode="auto">
          <a:xfrm>
            <a:off x="990600" y="1676400"/>
            <a:ext cx="2895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latin typeface="Calibri" pitchFamily="34" charset="0"/>
              </a:rPr>
              <a:t>Joe Lieberman </a:t>
            </a:r>
          </a:p>
        </p:txBody>
      </p:sp>
      <p:pic>
        <p:nvPicPr>
          <p:cNvPr id="52231" name="Picture 2" descr="http://www.wired.com/images_blogs/threatlevel/2010/12/lieberm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209800"/>
            <a:ext cx="32766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09800"/>
            <a:ext cx="365918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986338" y="1676400"/>
            <a:ext cx="3046412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>
                <a:latin typeface="+mn-lt"/>
              </a:rPr>
              <a:t>Richard Blumenthal</a:t>
            </a:r>
          </a:p>
        </p:txBody>
      </p:sp>
      <p:sp>
        <p:nvSpPr>
          <p:cNvPr id="52235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Question # 20</a:t>
            </a:r>
          </a:p>
        </p:txBody>
      </p:sp>
      <p:sp>
        <p:nvSpPr>
          <p:cNvPr id="52237" name="Title 1"/>
          <p:cNvSpPr>
            <a:spLocks/>
          </p:cNvSpPr>
          <p:nvPr/>
        </p:nvSpPr>
        <p:spPr bwMode="auto">
          <a:xfrm>
            <a:off x="457200" y="8382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latin typeface="Calibri" pitchFamily="34" charset="0"/>
              </a:rPr>
              <a:t>Connecticut’s 2 U.S. Senators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Republicans and Democrats</a:t>
            </a:r>
            <a:br>
              <a:rPr lang="en-US" dirty="0" smtClean="0"/>
            </a:br>
            <a:r>
              <a:rPr lang="en-US" dirty="0" smtClean="0"/>
              <a:t>in the Senate</a:t>
            </a:r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0"/>
            <a:ext cx="8001000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1311275" y="4713288"/>
            <a:ext cx="69183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2008: Democrats:58, Republicans:41, Independents: 2</a:t>
            </a:r>
          </a:p>
          <a:p>
            <a:endParaRPr lang="en-US" sz="2400">
              <a:latin typeface="Calibri" pitchFamily="34" charset="0"/>
            </a:endParaRPr>
          </a:p>
          <a:p>
            <a:r>
              <a:rPr lang="en-US" sz="2400">
                <a:latin typeface="Calibri" pitchFamily="34" charset="0"/>
              </a:rPr>
              <a:t>2010: Democrats: 51, Republicans:46,Independents:2</a:t>
            </a:r>
            <a:br>
              <a:rPr lang="en-US" sz="2400">
                <a:latin typeface="Calibri" pitchFamily="34" charset="0"/>
              </a:rPr>
            </a:br>
            <a:endParaRPr lang="en-US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028700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Question # 22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Question # 21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 cstate="print"/>
          <a:srcRect l="6250" t="23485" r="35796" b="15909"/>
          <a:stretch>
            <a:fillRect/>
          </a:stretch>
        </p:blipFill>
        <p:spPr bwMode="auto">
          <a:xfrm>
            <a:off x="609600" y="381000"/>
            <a:ext cx="7729538" cy="606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Left Arrow 1"/>
          <p:cNvSpPr/>
          <p:nvPr/>
        </p:nvSpPr>
        <p:spPr>
          <a:xfrm>
            <a:off x="2438400" y="685800"/>
            <a:ext cx="977900" cy="484188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Left Arrow 2"/>
          <p:cNvSpPr/>
          <p:nvPr/>
        </p:nvSpPr>
        <p:spPr>
          <a:xfrm>
            <a:off x="2057400" y="3478213"/>
            <a:ext cx="977900" cy="484187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Left Arrow 3"/>
          <p:cNvSpPr/>
          <p:nvPr/>
        </p:nvSpPr>
        <p:spPr>
          <a:xfrm>
            <a:off x="7391400" y="2868613"/>
            <a:ext cx="977900" cy="484187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869" name="TextBox 4"/>
          <p:cNvSpPr txBox="1">
            <a:spLocks noChangeArrowheads="1"/>
          </p:cNvSpPr>
          <p:nvPr/>
        </p:nvSpPr>
        <p:spPr bwMode="auto">
          <a:xfrm>
            <a:off x="5181600" y="696913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Question # 25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61" name="Group 13"/>
          <p:cNvGrpSpPr>
            <a:grpSpLocks/>
          </p:cNvGrpSpPr>
          <p:nvPr/>
        </p:nvGrpSpPr>
        <p:grpSpPr bwMode="auto">
          <a:xfrm>
            <a:off x="228600" y="442913"/>
            <a:ext cx="8686800" cy="6143625"/>
            <a:chOff x="144" y="279"/>
            <a:chExt cx="5472" cy="3870"/>
          </a:xfrm>
        </p:grpSpPr>
        <p:sp>
          <p:nvSpPr>
            <p:cNvPr id="53251" name="Text Box 11"/>
            <p:cNvSpPr txBox="1">
              <a:spLocks noChangeArrowheads="1"/>
            </p:cNvSpPr>
            <p:nvPr/>
          </p:nvSpPr>
          <p:spPr bwMode="auto">
            <a:xfrm>
              <a:off x="144" y="279"/>
              <a:ext cx="5472" cy="387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53252" name="Text Box 10"/>
            <p:cNvSpPr txBox="1">
              <a:spLocks noChangeArrowheads="1"/>
            </p:cNvSpPr>
            <p:nvPr/>
          </p:nvSpPr>
          <p:spPr bwMode="auto">
            <a:xfrm>
              <a:off x="144" y="528"/>
              <a:ext cx="5472" cy="3360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5325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cs typeface="Arial" charset="0"/>
            </a:endParaRPr>
          </a:p>
        </p:txBody>
      </p:sp>
      <p:sp>
        <p:nvSpPr>
          <p:cNvPr id="53254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cs typeface="Arial" charset="0"/>
            </a:endParaRPr>
          </a:p>
        </p:txBody>
      </p:sp>
      <p:grpSp>
        <p:nvGrpSpPr>
          <p:cNvPr id="53262" name="Group 14"/>
          <p:cNvGrpSpPr>
            <a:grpSpLocks/>
          </p:cNvGrpSpPr>
          <p:nvPr/>
        </p:nvGrpSpPr>
        <p:grpSpPr bwMode="auto">
          <a:xfrm>
            <a:off x="301625" y="923925"/>
            <a:ext cx="8537575" cy="5153025"/>
            <a:chOff x="190" y="582"/>
            <a:chExt cx="5378" cy="3246"/>
          </a:xfrm>
        </p:grpSpPr>
        <p:pic>
          <p:nvPicPr>
            <p:cNvPr id="53255" name="Picture 4" descr="http://image.absoluteastronomy.com/images/encyclopediaimages/c/ct/ct-districts-108.jpg"/>
            <p:cNvPicPr>
              <a:picLocks noChangeAspect="1" noChangeArrowheads="1"/>
            </p:cNvPicPr>
            <p:nvPr/>
          </p:nvPicPr>
          <p:blipFill>
            <a:blip r:embed="rId2" cstate="print"/>
            <a:srcRect b="2840"/>
            <a:stretch>
              <a:fillRect/>
            </a:stretch>
          </p:blipFill>
          <p:spPr bwMode="auto">
            <a:xfrm>
              <a:off x="1784" y="582"/>
              <a:ext cx="2056" cy="1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5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3425" t="64200" r="21675" b="11301"/>
            <a:stretch>
              <a:fillRect/>
            </a:stretch>
          </p:blipFill>
          <p:spPr bwMode="auto">
            <a:xfrm>
              <a:off x="190" y="2305"/>
              <a:ext cx="5378" cy="1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53257" name="Straight Arrow Connector 5"/>
          <p:cNvCxnSpPr>
            <a:cxnSpLocks noChangeShapeType="1"/>
            <a:stCxn id="53258" idx="3"/>
          </p:cNvCxnSpPr>
          <p:nvPr/>
        </p:nvCxnSpPr>
        <p:spPr bwMode="auto">
          <a:xfrm>
            <a:off x="3886200" y="1036638"/>
            <a:ext cx="769938" cy="715962"/>
          </a:xfrm>
          <a:prstGeom prst="straightConnector1">
            <a:avLst/>
          </a:prstGeom>
          <a:noFill/>
          <a:ln w="15875" algn="ctr">
            <a:solidFill>
              <a:srgbClr val="4A7EBB"/>
            </a:solidFill>
            <a:round/>
            <a:headEnd/>
            <a:tailEnd type="arrow" w="med" len="med"/>
          </a:ln>
        </p:spPr>
      </p:cxnSp>
      <p:sp>
        <p:nvSpPr>
          <p:cNvPr id="53258" name="TextBox 7"/>
          <p:cNvSpPr txBox="1">
            <a:spLocks noChangeArrowheads="1"/>
          </p:cNvSpPr>
          <p:nvPr/>
        </p:nvSpPr>
        <p:spPr bwMode="auto">
          <a:xfrm>
            <a:off x="2903538" y="852488"/>
            <a:ext cx="982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Hartford</a:t>
            </a:r>
          </a:p>
        </p:txBody>
      </p:sp>
      <p:sp>
        <p:nvSpPr>
          <p:cNvPr id="53260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Question # 23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2" cstate="print"/>
          <a:srcRect l="15312" t="16251" r="16251" b="8749"/>
          <a:stretch>
            <a:fillRect/>
          </a:stretch>
        </p:blipFill>
        <p:spPr bwMode="auto">
          <a:xfrm>
            <a:off x="914400" y="457200"/>
            <a:ext cx="6858000" cy="563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2" cstate="print"/>
          <a:srcRect l="15312" t="16246" r="17188" b="8749"/>
          <a:stretch>
            <a:fillRect/>
          </a:stretch>
        </p:blipFill>
        <p:spPr bwMode="auto">
          <a:xfrm>
            <a:off x="1066800" y="457200"/>
            <a:ext cx="70866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 r="50000"/>
          <a:stretch>
            <a:fillRect/>
          </a:stretch>
        </p:blipFill>
        <p:spPr bwMode="auto">
          <a:xfrm>
            <a:off x="508000" y="381000"/>
            <a:ext cx="406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Question #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Republicans and Democrats</a:t>
            </a:r>
            <a:br>
              <a:rPr lang="en-US" dirty="0" smtClean="0"/>
            </a:br>
            <a:r>
              <a:rPr lang="en-US" dirty="0" smtClean="0"/>
              <a:t>in the House of Representatives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0"/>
            <a:ext cx="8001000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228600" y="4713288"/>
            <a:ext cx="92678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2008: Democrats: 253, Republicans: 177, Independents: 0, Vacancies: 5</a:t>
            </a:r>
          </a:p>
          <a:p>
            <a:endParaRPr lang="en-US" sz="2400">
              <a:latin typeface="Calibri" pitchFamily="34" charset="0"/>
            </a:endParaRPr>
          </a:p>
          <a:p>
            <a:r>
              <a:rPr lang="en-US" sz="2400">
                <a:latin typeface="Calibri" pitchFamily="34" charset="0"/>
              </a:rPr>
              <a:t>2010: Democrats: 188, Republicans: 239,Independents:0, Vacancies:7 </a:t>
            </a:r>
            <a:br>
              <a:rPr lang="en-US" sz="2400">
                <a:latin typeface="Calibri" pitchFamily="34" charset="0"/>
              </a:rPr>
            </a:br>
            <a:endParaRPr lang="en-US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Speaker of the House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5263" y="1943100"/>
            <a:ext cx="414813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105025"/>
            <a:ext cx="32956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Box 2"/>
          <p:cNvSpPr txBox="1">
            <a:spLocks noChangeArrowheads="1"/>
          </p:cNvSpPr>
          <p:nvPr/>
        </p:nvSpPr>
        <p:spPr bwMode="auto">
          <a:xfrm>
            <a:off x="269875" y="4800600"/>
            <a:ext cx="3540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Calibri" pitchFamily="34" charset="0"/>
              </a:rPr>
              <a:t>Democrat Nancy Pelosi</a:t>
            </a:r>
          </a:p>
        </p:txBody>
      </p:sp>
      <p:sp>
        <p:nvSpPr>
          <p:cNvPr id="43013" name="TextBox 3"/>
          <p:cNvSpPr txBox="1">
            <a:spLocks noChangeArrowheads="1"/>
          </p:cNvSpPr>
          <p:nvPr/>
        </p:nvSpPr>
        <p:spPr bwMode="auto">
          <a:xfrm>
            <a:off x="3962400" y="5105400"/>
            <a:ext cx="4500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latin typeface="Calibri" pitchFamily="34" charset="0"/>
              </a:rPr>
              <a:t>Republican John Boehner</a:t>
            </a:r>
            <a:endParaRPr lang="en-US" sz="32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http://www.norcalblogs.com/post_scripts/health_care_capito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6383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Rectangle 1"/>
          <p:cNvSpPr>
            <a:spLocks noChangeArrowheads="1"/>
          </p:cNvSpPr>
          <p:nvPr/>
        </p:nvSpPr>
        <p:spPr bwMode="auto">
          <a:xfrm>
            <a:off x="2286000" y="4887913"/>
            <a:ext cx="43783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Patient Protection and Affordable Care Act</a:t>
            </a:r>
            <a:endParaRPr lang="en-US">
              <a:latin typeface="Calibri" pitchFamily="34" charset="0"/>
            </a:endParaRPr>
          </a:p>
          <a:p>
            <a:r>
              <a:rPr lang="en-US">
                <a:latin typeface="Calibri" pitchFamily="34" charset="0"/>
              </a:rPr>
              <a:t>March 23, 2010</a:t>
            </a:r>
          </a:p>
          <a:p>
            <a:endParaRPr lang="en-US">
              <a:latin typeface="Calibri" pitchFamily="34" charset="0"/>
            </a:endParaRPr>
          </a:p>
        </p:txBody>
      </p:sp>
      <p:sp>
        <p:nvSpPr>
          <p:cNvPr id="4403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How Laws Are Made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http://www.onenewsnow.com/uploadedImages/Media/Images/FrontPageArt/health%20bill%20frontpag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3975" y="3476625"/>
            <a:ext cx="309562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6" descr="http://www.nesri.org/VWCHCHRPos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24765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8675" y="1524000"/>
            <a:ext cx="2087563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62100" y="3238500"/>
            <a:ext cx="17145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http://politics.carlylsethompsonllc.com/wp-content/uploads/2009/09/how-a-bill-becomes-la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" y="304800"/>
            <a:ext cx="8890000" cy="588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52400" y="1828800"/>
            <a:ext cx="17526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Bill introduced into the House of reps</a:t>
            </a:r>
          </a:p>
        </p:txBody>
      </p:sp>
      <p:sp>
        <p:nvSpPr>
          <p:cNvPr id="46083" name="TextBox 2"/>
          <p:cNvSpPr txBox="1">
            <a:spLocks noChangeArrowheads="1"/>
          </p:cNvSpPr>
          <p:nvPr/>
        </p:nvSpPr>
        <p:spPr bwMode="auto">
          <a:xfrm>
            <a:off x="3429000" y="1981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2200" y="1828800"/>
            <a:ext cx="2057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House committee reviews and makes changes to Bill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3429000"/>
            <a:ext cx="1219200" cy="914400"/>
          </a:xfrm>
          <a:prstGeom prst="rect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</a:t>
            </a:r>
            <a:r>
              <a:rPr lang="en-US" sz="1400" dirty="0"/>
              <a:t>ill introduced into the Senate</a:t>
            </a:r>
          </a:p>
        </p:txBody>
      </p:sp>
      <p:sp>
        <p:nvSpPr>
          <p:cNvPr id="7" name="Rectangle 6"/>
          <p:cNvSpPr/>
          <p:nvPr/>
        </p:nvSpPr>
        <p:spPr>
          <a:xfrm>
            <a:off x="2362200" y="3429000"/>
            <a:ext cx="2165350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sz="1400" dirty="0">
                <a:solidFill>
                  <a:schemeClr val="bg1"/>
                </a:solidFill>
              </a:rPr>
              <a:t>enate committee reviews and make changes to Bill</a:t>
            </a:r>
          </a:p>
        </p:txBody>
      </p:sp>
      <p:sp>
        <p:nvSpPr>
          <p:cNvPr id="8" name="Rectangle 7"/>
          <p:cNvSpPr/>
          <p:nvPr/>
        </p:nvSpPr>
        <p:spPr>
          <a:xfrm>
            <a:off x="4724400" y="2562225"/>
            <a:ext cx="914400" cy="638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Debates and votes</a:t>
            </a:r>
          </a:p>
        </p:txBody>
      </p:sp>
      <p:sp>
        <p:nvSpPr>
          <p:cNvPr id="9" name="Rectangle 8"/>
          <p:cNvSpPr/>
          <p:nvPr/>
        </p:nvSpPr>
        <p:spPr>
          <a:xfrm>
            <a:off x="4724400" y="3886200"/>
            <a:ext cx="914400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Debates and votes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75200" y="3276600"/>
            <a:ext cx="1549400" cy="533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2"/>
                </a:solidFill>
              </a:rPr>
              <a:t>H and S make a compromise between the two bills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848600" y="31242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President Signs bill into law</a:t>
            </a:r>
          </a:p>
        </p:txBody>
      </p:sp>
      <p:sp>
        <p:nvSpPr>
          <p:cNvPr id="12" name="Oval 11"/>
          <p:cNvSpPr/>
          <p:nvPr/>
        </p:nvSpPr>
        <p:spPr>
          <a:xfrm>
            <a:off x="6324600" y="2971800"/>
            <a:ext cx="10668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/>
              <a:t>H  and S approves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/>
              <a:t>compromise</a:t>
            </a:r>
          </a:p>
        </p:txBody>
      </p:sp>
      <p:pic>
        <p:nvPicPr>
          <p:cNvPr id="46092" name="Picture 8" descr="http://upload.wikimedia.org/wikipedia/commons/thumb/5/5d/Obama_healthcare_signature.jpg/170px-Obama_healthcare_signatur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0" y="5410200"/>
            <a:ext cx="16192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/>
          <p:cNvPicPr>
            <a:picLocks noChangeAspect="1" noChangeArrowheads="1"/>
          </p:cNvPicPr>
          <p:nvPr/>
        </p:nvPicPr>
        <p:blipFill>
          <a:blip r:embed="rId2" cstate="print"/>
          <a:srcRect l="10574" t="40721" r="11118" b="7219"/>
          <a:stretch>
            <a:fillRect/>
          </a:stretch>
        </p:blipFill>
        <p:spPr bwMode="auto">
          <a:xfrm>
            <a:off x="1560513" y="179388"/>
            <a:ext cx="6364287" cy="317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 l="10426" t="39986" r="11353" b="8308"/>
          <a:stretch>
            <a:fillRect/>
          </a:stretch>
        </p:blipFill>
        <p:spPr bwMode="auto">
          <a:xfrm>
            <a:off x="1566863" y="3476625"/>
            <a:ext cx="6357937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Text Box 4"/>
          <p:cNvSpPr txBox="1">
            <a:spLocks noChangeArrowheads="1"/>
          </p:cNvSpPr>
          <p:nvPr/>
        </p:nvSpPr>
        <p:spPr bwMode="auto">
          <a:xfrm>
            <a:off x="4572000" y="6019800"/>
            <a:ext cx="251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Question # 32-34</a:t>
            </a:r>
          </a:p>
        </p:txBody>
      </p:sp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2362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Question # 32-34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http://www.glenninstitute.org/wp-content/uploads/2010/01/Thomas-Jeffers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76400"/>
            <a:ext cx="4648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United States:</a:t>
            </a:r>
            <a:br>
              <a:rPr lang="en-US" b="1" dirty="0" smtClean="0"/>
            </a:br>
            <a:r>
              <a:rPr lang="en-US" b="1" dirty="0" smtClean="0"/>
              <a:t> A Democratic Government</a:t>
            </a:r>
            <a:endParaRPr lang="en-US" b="1" dirty="0"/>
          </a:p>
        </p:txBody>
      </p:sp>
      <p:sp>
        <p:nvSpPr>
          <p:cNvPr id="17411" name="Content Placeholder 9"/>
          <p:cNvSpPr>
            <a:spLocks noGrp="1"/>
          </p:cNvSpPr>
          <p:nvPr>
            <p:ph sz="half" idx="2"/>
          </p:nvPr>
        </p:nvSpPr>
        <p:spPr>
          <a:xfrm>
            <a:off x="4800600" y="1874838"/>
            <a:ext cx="4038600" cy="4144962"/>
          </a:xfrm>
        </p:spPr>
        <p:txBody>
          <a:bodyPr/>
          <a:lstStyle/>
          <a:p>
            <a:pPr eaLnBrk="1" hangingPunct="1"/>
            <a:r>
              <a:rPr lang="en-US" smtClean="0"/>
              <a:t>A government of the people, by the people, for the people</a:t>
            </a:r>
          </a:p>
          <a:p>
            <a:pPr eaLnBrk="1" hangingPunct="1"/>
            <a:r>
              <a:rPr lang="en-US" smtClean="0"/>
              <a:t>The way that we have a voice in our government is to vote for politicians that will represent our beliefs and opinions.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 b="50000"/>
          <a:stretch>
            <a:fillRect/>
          </a:stretch>
        </p:blipFill>
        <p:spPr bwMode="auto">
          <a:xfrm>
            <a:off x="508000" y="381000"/>
            <a:ext cx="812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Question # 49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Question # 45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http://www.ashepublicaffairs.com/images/dreamstime_30982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2743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http://www.the40yearplan.com/img/040907_Hartford_City_Hall.jpg"/>
          <p:cNvPicPr>
            <a:picLocks noChangeAspect="1" noChangeArrowheads="1"/>
          </p:cNvPicPr>
          <p:nvPr/>
        </p:nvPicPr>
        <p:blipFill>
          <a:blip r:embed="rId3" cstate="print"/>
          <a:srcRect t="9076" b="4440"/>
          <a:stretch>
            <a:fillRect/>
          </a:stretch>
        </p:blipFill>
        <p:spPr bwMode="auto">
          <a:xfrm>
            <a:off x="533400" y="4876800"/>
            <a:ext cx="27432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 descr="http://cdn.wn.com/pd/fc/be/aa1f5cc18f7feed8d0c7ec400243_grande.jpg"/>
          <p:cNvPicPr>
            <a:picLocks noChangeAspect="1" noChangeArrowheads="1"/>
          </p:cNvPicPr>
          <p:nvPr/>
        </p:nvPicPr>
        <p:blipFill>
          <a:blip r:embed="rId4" cstate="print"/>
          <a:srcRect l="6412" r="8121" b="17723"/>
          <a:stretch>
            <a:fillRect/>
          </a:stretch>
        </p:blipFill>
        <p:spPr bwMode="auto">
          <a:xfrm>
            <a:off x="533400" y="3048000"/>
            <a:ext cx="2743200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Three Levels Of Government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4114800" y="1828800"/>
            <a:ext cx="3611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u="sng">
                <a:latin typeface="Calibri" pitchFamily="34" charset="0"/>
              </a:rPr>
              <a:t>Federal Government</a:t>
            </a:r>
          </a:p>
        </p:txBody>
      </p:sp>
      <p:sp>
        <p:nvSpPr>
          <p:cNvPr id="20486" name="TextBox 5"/>
          <p:cNvSpPr txBox="1">
            <a:spLocks noChangeArrowheads="1"/>
          </p:cNvSpPr>
          <p:nvPr/>
        </p:nvSpPr>
        <p:spPr bwMode="auto">
          <a:xfrm>
            <a:off x="4191000" y="3733800"/>
            <a:ext cx="3232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u="sng">
                <a:latin typeface="Calibri" pitchFamily="34" charset="0"/>
              </a:rPr>
              <a:t>State Government</a:t>
            </a:r>
          </a:p>
        </p:txBody>
      </p:sp>
      <p:sp>
        <p:nvSpPr>
          <p:cNvPr id="20487" name="TextBox 6"/>
          <p:cNvSpPr txBox="1">
            <a:spLocks noChangeArrowheads="1"/>
          </p:cNvSpPr>
          <p:nvPr/>
        </p:nvSpPr>
        <p:spPr bwMode="auto">
          <a:xfrm>
            <a:off x="4157663" y="5334000"/>
            <a:ext cx="338613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Calibri" pitchFamily="34" charset="0"/>
              </a:rPr>
              <a:t>Local Government</a:t>
            </a:r>
          </a:p>
          <a:p>
            <a:r>
              <a:rPr lang="en-US" sz="3200">
                <a:latin typeface="Calibri" pitchFamily="34" charset="0"/>
              </a:rPr>
              <a:t>(city, town, county)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http://sites.google.com/site/janicebuonassisi/_/rsrc/1239427978208/school-work-samples/branches-of-government-flip-book-assignment/branch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838200"/>
            <a:ext cx="897413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4562475" y="533400"/>
            <a:ext cx="185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962025" y="53975"/>
            <a:ext cx="77374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latin typeface="Calibri" pitchFamily="34" charset="0"/>
              </a:rPr>
              <a:t>The Three Branches Of Government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473075"/>
            <a:ext cx="8229600" cy="5851525"/>
          </a:xfrm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Question # 13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7987</TotalTime>
  <Words>305</Words>
  <Application>Microsoft Office PowerPoint</Application>
  <PresentationFormat>On-screen Show (4:3)</PresentationFormat>
  <Paragraphs>72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Lesson 8  American Government</vt:lpstr>
      <vt:lpstr>The System Of Government</vt:lpstr>
      <vt:lpstr>Slide 3</vt:lpstr>
      <vt:lpstr>United States:  A Democratic Government</vt:lpstr>
      <vt:lpstr>Slide 5</vt:lpstr>
      <vt:lpstr>Slide 6</vt:lpstr>
      <vt:lpstr>Three Levels Of Government </vt:lpstr>
      <vt:lpstr>Slide 8</vt:lpstr>
      <vt:lpstr>Slide 9</vt:lpstr>
      <vt:lpstr>Slide 10</vt:lpstr>
      <vt:lpstr>Slide 11</vt:lpstr>
      <vt:lpstr>The Federal (US) Legislative Branch</vt:lpstr>
      <vt:lpstr>Slide 13</vt:lpstr>
      <vt:lpstr>Congress Makes Laws</vt:lpstr>
      <vt:lpstr>Slide 15</vt:lpstr>
      <vt:lpstr>Slide 16</vt:lpstr>
      <vt:lpstr>Slide 17</vt:lpstr>
      <vt:lpstr>Slide 18</vt:lpstr>
      <vt:lpstr>Slide 19</vt:lpstr>
      <vt:lpstr>Connecticut’s 2 U.S. Senators</vt:lpstr>
      <vt:lpstr>Republicans and Democrats in the Senate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Republicans and Democrats in the House of Representatives</vt:lpstr>
      <vt:lpstr>Speaker of the House</vt:lpstr>
      <vt:lpstr>How Laws Are Made</vt:lpstr>
      <vt:lpstr>Slide 33</vt:lpstr>
      <vt:lpstr>Slide 34</vt:lpstr>
      <vt:lpstr>Slide 35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</dc:title>
  <dc:creator>j</dc:creator>
  <cp:lastModifiedBy> </cp:lastModifiedBy>
  <cp:revision>237</cp:revision>
  <dcterms:created xsi:type="dcterms:W3CDTF">2010-10-24T13:05:55Z</dcterms:created>
  <dcterms:modified xsi:type="dcterms:W3CDTF">2011-03-01T16:41:49Z</dcterms:modified>
</cp:coreProperties>
</file>